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72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70" r:id="rId14"/>
    <p:sldId id="269" r:id="rId15"/>
    <p:sldId id="267" r:id="rId16"/>
    <p:sldId id="268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241479955634"/>
          <c:y val="0.133332400123184"/>
          <c:w val="0.714555988468678"/>
          <c:h val="0.706668719728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Допенсионный возраст</c:v>
                </c:pt>
                <c:pt idx="1">
                  <c:v>Пенсионный возраст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12861.0</c:v>
                </c:pt>
                <c:pt idx="1">
                  <c:v>29170.0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12180421893"/>
          <c:y val="0.0426388888888889"/>
          <c:w val="0.867852264994653"/>
          <c:h val="0.7725647419072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Лист1!$B$1:$BJ$1</c:f>
              <c:strCach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strCache>
            </c:strRef>
          </c:cat>
          <c:val>
            <c:numRef>
              <c:f>Лист1!$B$2:$BJ$2</c:f>
              <c:numCache>
                <c:formatCode>General</c:formatCode>
                <c:ptCount val="61"/>
                <c:pt idx="0">
                  <c:v>6383.0</c:v>
                </c:pt>
                <c:pt idx="1">
                  <c:v>6532.0</c:v>
                </c:pt>
                <c:pt idx="2">
                  <c:v>6832.0</c:v>
                </c:pt>
                <c:pt idx="3">
                  <c:v>7203.0</c:v>
                </c:pt>
                <c:pt idx="4">
                  <c:v>7425.0</c:v>
                </c:pt>
                <c:pt idx="5">
                  <c:v>8095.0</c:v>
                </c:pt>
                <c:pt idx="6">
                  <c:v>7825.0</c:v>
                </c:pt>
                <c:pt idx="7">
                  <c:v>7805.0</c:v>
                </c:pt>
                <c:pt idx="8">
                  <c:v>8036.0</c:v>
                </c:pt>
                <c:pt idx="9">
                  <c:v>8321.0</c:v>
                </c:pt>
                <c:pt idx="10">
                  <c:v>8666.0</c:v>
                </c:pt>
                <c:pt idx="11">
                  <c:v>9085.0</c:v>
                </c:pt>
                <c:pt idx="12">
                  <c:v>9580.0</c:v>
                </c:pt>
                <c:pt idx="13">
                  <c:v>9966.0</c:v>
                </c:pt>
                <c:pt idx="14">
                  <c:v>10333.0</c:v>
                </c:pt>
                <c:pt idx="15">
                  <c:v>10798.0</c:v>
                </c:pt>
                <c:pt idx="16">
                  <c:v>11588.0</c:v>
                </c:pt>
                <c:pt idx="17">
                  <c:v>12293.0</c:v>
                </c:pt>
                <c:pt idx="18">
                  <c:v>13004.0</c:v>
                </c:pt>
                <c:pt idx="19">
                  <c:v>13449.0</c:v>
                </c:pt>
                <c:pt idx="20">
                  <c:v>13748.0</c:v>
                </c:pt>
                <c:pt idx="21">
                  <c:v>14466.0</c:v>
                </c:pt>
                <c:pt idx="22">
                  <c:v>14964.0</c:v>
                </c:pt>
                <c:pt idx="23">
                  <c:v>15288.0</c:v>
                </c:pt>
                <c:pt idx="24">
                  <c:v>15932.0</c:v>
                </c:pt>
                <c:pt idx="25">
                  <c:v>16082.0</c:v>
                </c:pt>
                <c:pt idx="26">
                  <c:v>16952.0</c:v>
                </c:pt>
                <c:pt idx="27">
                  <c:v>17113.0</c:v>
                </c:pt>
                <c:pt idx="28">
                  <c:v>17489.0</c:v>
                </c:pt>
                <c:pt idx="29">
                  <c:v>17287.0</c:v>
                </c:pt>
                <c:pt idx="30">
                  <c:v>16965.0</c:v>
                </c:pt>
                <c:pt idx="31">
                  <c:v>17127.0</c:v>
                </c:pt>
                <c:pt idx="32">
                  <c:v>17139.0</c:v>
                </c:pt>
                <c:pt idx="33">
                  <c:v>17426.0</c:v>
                </c:pt>
                <c:pt idx="34">
                  <c:v>18583.0</c:v>
                </c:pt>
                <c:pt idx="35">
                  <c:v>18234.0</c:v>
                </c:pt>
                <c:pt idx="36">
                  <c:v>18691.0</c:v>
                </c:pt>
                <c:pt idx="37">
                  <c:v>19668.0</c:v>
                </c:pt>
                <c:pt idx="38">
                  <c:v>19951.0</c:v>
                </c:pt>
                <c:pt idx="39">
                  <c:v>21277.18390967694</c:v>
                </c:pt>
                <c:pt idx="40">
                  <c:v>21846.54997534045</c:v>
                </c:pt>
                <c:pt idx="41">
                  <c:v>22409.63316097973</c:v>
                </c:pt>
                <c:pt idx="42">
                  <c:v>23057.70625604349</c:v>
                </c:pt>
                <c:pt idx="43">
                  <c:v>23723.66289059421</c:v>
                </c:pt>
                <c:pt idx="44">
                  <c:v>24384.94967913432</c:v>
                </c:pt>
                <c:pt idx="45">
                  <c:v>25126.83419976052</c:v>
                </c:pt>
                <c:pt idx="46">
                  <c:v>25855.87541369564</c:v>
                </c:pt>
                <c:pt idx="47">
                  <c:v>26654.92904287275</c:v>
                </c:pt>
                <c:pt idx="48">
                  <c:v>27467.16965102846</c:v>
                </c:pt>
                <c:pt idx="49">
                  <c:v>28276.83491533605</c:v>
                </c:pt>
                <c:pt idx="50">
                  <c:v>29163.79168926575</c:v>
                </c:pt>
                <c:pt idx="51">
                  <c:v>30046.10972123906</c:v>
                </c:pt>
                <c:pt idx="52">
                  <c:v>31014.62880651106</c:v>
                </c:pt>
                <c:pt idx="53">
                  <c:v>32024.38869368732</c:v>
                </c:pt>
                <c:pt idx="54">
                  <c:v>33067.97819081262</c:v>
                </c:pt>
                <c:pt idx="55">
                  <c:v>34204.2400670167</c:v>
                </c:pt>
                <c:pt idx="56">
                  <c:v>35372.41400704268</c:v>
                </c:pt>
                <c:pt idx="57">
                  <c:v>36636.50963582915</c:v>
                </c:pt>
                <c:pt idx="58">
                  <c:v>37963.1449274572</c:v>
                </c:pt>
                <c:pt idx="59">
                  <c:v>39363.1509346062</c:v>
                </c:pt>
                <c:pt idx="60">
                  <c:v>40867.35165720857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Лист1!$B$1:$BJ$1</c:f>
              <c:strCach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strCache>
            </c:strRef>
          </c:cat>
          <c:val>
            <c:numRef>
              <c:f>Лист1!$B$3:$BJ$3</c:f>
              <c:numCache>
                <c:formatCode>General</c:formatCode>
                <c:ptCount val="61"/>
                <c:pt idx="0">
                  <c:v>7600.0</c:v>
                </c:pt>
                <c:pt idx="1">
                  <c:v>7618.0</c:v>
                </c:pt>
                <c:pt idx="2">
                  <c:v>7702.0</c:v>
                </c:pt>
                <c:pt idx="3">
                  <c:v>8174.0</c:v>
                </c:pt>
                <c:pt idx="4">
                  <c:v>8522.0</c:v>
                </c:pt>
                <c:pt idx="5">
                  <c:v>8657.0</c:v>
                </c:pt>
                <c:pt idx="6">
                  <c:v>8810.0</c:v>
                </c:pt>
                <c:pt idx="7">
                  <c:v>8945.0</c:v>
                </c:pt>
                <c:pt idx="8">
                  <c:v>8915.0</c:v>
                </c:pt>
                <c:pt idx="9">
                  <c:v>9219.0</c:v>
                </c:pt>
                <c:pt idx="10">
                  <c:v>9425.0</c:v>
                </c:pt>
                <c:pt idx="11">
                  <c:v>9625.0</c:v>
                </c:pt>
                <c:pt idx="12">
                  <c:v>9981.0</c:v>
                </c:pt>
                <c:pt idx="13">
                  <c:v>10258.0</c:v>
                </c:pt>
                <c:pt idx="14">
                  <c:v>10561.0</c:v>
                </c:pt>
                <c:pt idx="15">
                  <c:v>10763.0</c:v>
                </c:pt>
                <c:pt idx="16">
                  <c:v>11264.0</c:v>
                </c:pt>
                <c:pt idx="17">
                  <c:v>11878.0</c:v>
                </c:pt>
                <c:pt idx="18">
                  <c:v>12051.0</c:v>
                </c:pt>
                <c:pt idx="19">
                  <c:v>12375.0</c:v>
                </c:pt>
                <c:pt idx="20">
                  <c:v>12957.0</c:v>
                </c:pt>
                <c:pt idx="21">
                  <c:v>13359.0</c:v>
                </c:pt>
                <c:pt idx="22">
                  <c:v>13625.0</c:v>
                </c:pt>
                <c:pt idx="23">
                  <c:v>14036.0</c:v>
                </c:pt>
                <c:pt idx="24">
                  <c:v>14496.0</c:v>
                </c:pt>
                <c:pt idx="25">
                  <c:v>14576.0</c:v>
                </c:pt>
                <c:pt idx="26">
                  <c:v>15530.0</c:v>
                </c:pt>
                <c:pt idx="27">
                  <c:v>15937.0</c:v>
                </c:pt>
                <c:pt idx="28">
                  <c:v>16608.0</c:v>
                </c:pt>
                <c:pt idx="29">
                  <c:v>16427.0</c:v>
                </c:pt>
                <c:pt idx="30">
                  <c:v>16075.0</c:v>
                </c:pt>
                <c:pt idx="31">
                  <c:v>16688.0</c:v>
                </c:pt>
                <c:pt idx="32">
                  <c:v>17148.0</c:v>
                </c:pt>
                <c:pt idx="33">
                  <c:v>17687.0</c:v>
                </c:pt>
                <c:pt idx="34">
                  <c:v>18581.0</c:v>
                </c:pt>
                <c:pt idx="35">
                  <c:v>18812.0</c:v>
                </c:pt>
                <c:pt idx="36">
                  <c:v>19240.0</c:v>
                </c:pt>
                <c:pt idx="37">
                  <c:v>20307.0</c:v>
                </c:pt>
                <c:pt idx="38">
                  <c:v>20793.0</c:v>
                </c:pt>
                <c:pt idx="39">
                  <c:v>20589.26443856686</c:v>
                </c:pt>
                <c:pt idx="40">
                  <c:v>21096.07909789546</c:v>
                </c:pt>
                <c:pt idx="41">
                  <c:v>21594.08248383113</c:v>
                </c:pt>
                <c:pt idx="42">
                  <c:v>22153.58919646116</c:v>
                </c:pt>
                <c:pt idx="43">
                  <c:v>22714.84402446164</c:v>
                </c:pt>
                <c:pt idx="44">
                  <c:v>23287.63083019203</c:v>
                </c:pt>
                <c:pt idx="45">
                  <c:v>23902.5971775877</c:v>
                </c:pt>
                <c:pt idx="46">
                  <c:v>24509.84055887589</c:v>
                </c:pt>
                <c:pt idx="47">
                  <c:v>25165.85481354847</c:v>
                </c:pt>
                <c:pt idx="48">
                  <c:v>25838.23089307327</c:v>
                </c:pt>
                <c:pt idx="49">
                  <c:v>26518.84268612347</c:v>
                </c:pt>
                <c:pt idx="50">
                  <c:v>27263.04274765532</c:v>
                </c:pt>
                <c:pt idx="51">
                  <c:v>28014.7097097485</c:v>
                </c:pt>
                <c:pt idx="52">
                  <c:v>28836.08197272252</c:v>
                </c:pt>
                <c:pt idx="53">
                  <c:v>29703.8553110581</c:v>
                </c:pt>
                <c:pt idx="54">
                  <c:v>30608.31352652732</c:v>
                </c:pt>
                <c:pt idx="55">
                  <c:v>31583.99525857266</c:v>
                </c:pt>
                <c:pt idx="56">
                  <c:v>32573.3857591703</c:v>
                </c:pt>
                <c:pt idx="57">
                  <c:v>33634.67062683118</c:v>
                </c:pt>
                <c:pt idx="58">
                  <c:v>34747.09741146375</c:v>
                </c:pt>
                <c:pt idx="59">
                  <c:v>35923.29482312866</c:v>
                </c:pt>
                <c:pt idx="60">
                  <c:v>37177.24343298327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Оба пола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Лист1!$B$1:$BJ$1</c:f>
              <c:strCach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strCache>
            </c:strRef>
          </c:cat>
          <c:val>
            <c:numRef>
              <c:f>Лист1!$B$4:$BJ$4</c:f>
              <c:numCache>
                <c:formatCode>General</c:formatCode>
                <c:ptCount val="61"/>
                <c:pt idx="0">
                  <c:v>13983.0</c:v>
                </c:pt>
                <c:pt idx="1">
                  <c:v>14150.0</c:v>
                </c:pt>
                <c:pt idx="2">
                  <c:v>14534.0</c:v>
                </c:pt>
                <c:pt idx="3">
                  <c:v>15377.0</c:v>
                </c:pt>
                <c:pt idx="4">
                  <c:v>15947.0</c:v>
                </c:pt>
                <c:pt idx="5">
                  <c:v>16752.0</c:v>
                </c:pt>
                <c:pt idx="6">
                  <c:v>16635.0</c:v>
                </c:pt>
                <c:pt idx="7">
                  <c:v>16750.0</c:v>
                </c:pt>
                <c:pt idx="8">
                  <c:v>16951.0</c:v>
                </c:pt>
                <c:pt idx="9">
                  <c:v>17540.0</c:v>
                </c:pt>
                <c:pt idx="10">
                  <c:v>18091.0</c:v>
                </c:pt>
                <c:pt idx="11">
                  <c:v>18710.0</c:v>
                </c:pt>
                <c:pt idx="12">
                  <c:v>19561.0</c:v>
                </c:pt>
                <c:pt idx="13">
                  <c:v>20224.0</c:v>
                </c:pt>
                <c:pt idx="14">
                  <c:v>20894.0</c:v>
                </c:pt>
                <c:pt idx="15">
                  <c:v>21561.0</c:v>
                </c:pt>
                <c:pt idx="16">
                  <c:v>22852.0</c:v>
                </c:pt>
                <c:pt idx="17">
                  <c:v>24171.0</c:v>
                </c:pt>
                <c:pt idx="18">
                  <c:v>25055.0</c:v>
                </c:pt>
                <c:pt idx="19">
                  <c:v>25824.0</c:v>
                </c:pt>
                <c:pt idx="20">
                  <c:v>26705.0</c:v>
                </c:pt>
                <c:pt idx="21">
                  <c:v>27825.0</c:v>
                </c:pt>
                <c:pt idx="22">
                  <c:v>28589.0</c:v>
                </c:pt>
                <c:pt idx="23">
                  <c:v>29324.0</c:v>
                </c:pt>
                <c:pt idx="24">
                  <c:v>30428.0</c:v>
                </c:pt>
                <c:pt idx="25">
                  <c:v>30658.0</c:v>
                </c:pt>
                <c:pt idx="26">
                  <c:v>32482.0</c:v>
                </c:pt>
                <c:pt idx="27">
                  <c:v>33050.0</c:v>
                </c:pt>
                <c:pt idx="28">
                  <c:v>34097.0</c:v>
                </c:pt>
                <c:pt idx="29">
                  <c:v>33714.0</c:v>
                </c:pt>
                <c:pt idx="30">
                  <c:v>33040.0</c:v>
                </c:pt>
                <c:pt idx="31">
                  <c:v>33815.0</c:v>
                </c:pt>
                <c:pt idx="32">
                  <c:v>34287.0</c:v>
                </c:pt>
                <c:pt idx="33">
                  <c:v>35113.0</c:v>
                </c:pt>
                <c:pt idx="34">
                  <c:v>37164.0</c:v>
                </c:pt>
                <c:pt idx="35">
                  <c:v>37046.0</c:v>
                </c:pt>
                <c:pt idx="36">
                  <c:v>37931.0</c:v>
                </c:pt>
                <c:pt idx="37">
                  <c:v>39975.0</c:v>
                </c:pt>
                <c:pt idx="38">
                  <c:v>40744.0</c:v>
                </c:pt>
                <c:pt idx="39">
                  <c:v>41866.4483482439</c:v>
                </c:pt>
                <c:pt idx="40">
                  <c:v>42942.62907323598</c:v>
                </c:pt>
                <c:pt idx="41">
                  <c:v>44003.71564481087</c:v>
                </c:pt>
                <c:pt idx="42">
                  <c:v>45211.29545250455</c:v>
                </c:pt>
                <c:pt idx="43">
                  <c:v>46438.50691505581</c:v>
                </c:pt>
                <c:pt idx="44">
                  <c:v>47672.58050932647</c:v>
                </c:pt>
                <c:pt idx="45">
                  <c:v>49029.43137734824</c:v>
                </c:pt>
                <c:pt idx="46">
                  <c:v>50365.71597257158</c:v>
                </c:pt>
                <c:pt idx="47">
                  <c:v>51820.78385642127</c:v>
                </c:pt>
                <c:pt idx="48">
                  <c:v>53305.40054410174</c:v>
                </c:pt>
                <c:pt idx="49">
                  <c:v>54795.67760145955</c:v>
                </c:pt>
                <c:pt idx="50">
                  <c:v>56426.83443692108</c:v>
                </c:pt>
                <c:pt idx="51">
                  <c:v>58060.81943098757</c:v>
                </c:pt>
                <c:pt idx="52">
                  <c:v>59850.71077923356</c:v>
                </c:pt>
                <c:pt idx="53">
                  <c:v>61728.24400474539</c:v>
                </c:pt>
                <c:pt idx="54">
                  <c:v>63676.29171734003</c:v>
                </c:pt>
                <c:pt idx="55">
                  <c:v>65788.23532558938</c:v>
                </c:pt>
                <c:pt idx="56">
                  <c:v>67945.79976621293</c:v>
                </c:pt>
                <c:pt idx="57">
                  <c:v>70271.1802626604</c:v>
                </c:pt>
                <c:pt idx="58">
                  <c:v>72710.24233892084</c:v>
                </c:pt>
                <c:pt idx="59">
                  <c:v>75286.44575773482</c:v>
                </c:pt>
                <c:pt idx="60">
                  <c:v>78044.59509019185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9145416"/>
        <c:axId val="-2092711464"/>
      </c:lineChart>
      <c:catAx>
        <c:axId val="-20691454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2711464"/>
        <c:crosses val="autoZero"/>
        <c:auto val="1"/>
        <c:lblAlgn val="ctr"/>
        <c:lblOffset val="100"/>
        <c:noMultiLvlLbl val="0"/>
      </c:catAx>
      <c:valAx>
        <c:axId val="-2092711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9145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8124939243706"/>
          <c:y val="0.119823928258968"/>
          <c:w val="0.176072591620492"/>
          <c:h val="0.215907480314964"/>
        </c:manualLayout>
      </c:layout>
      <c:overlay val="0"/>
      <c:spPr>
        <a:solidFill>
          <a:schemeClr val="bg2"/>
        </a:solidFill>
        <a:ln>
          <a:solidFill>
            <a:schemeClr val="accent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773438433908"/>
          <c:y val="0.180271614403309"/>
          <c:w val="0.855663539216519"/>
          <c:h val="0.497633594416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США (SEER)</c:v>
                </c:pt>
              </c:strCache>
            </c:strRef>
          </c:tx>
          <c:spPr>
            <a:noFill/>
          </c:spPr>
          <c:invertIfNegative val="0"/>
          <c:cat>
            <c:strRef>
              <c:f>Лист1!$A$2:$A$9</c:f>
              <c:strCache>
                <c:ptCount val="8"/>
                <c:pt idx="0">
                  <c:v>Легкое</c:v>
                </c:pt>
                <c:pt idx="1">
                  <c:v>Желудок</c:v>
                </c:pt>
                <c:pt idx="2">
                  <c:v>Головной мозг</c:v>
                </c:pt>
                <c:pt idx="3">
                  <c:v>Ободочная кишка</c:v>
                </c:pt>
                <c:pt idx="4">
                  <c:v>Прямая кишка</c:v>
                </c:pt>
                <c:pt idx="5">
                  <c:v>Простата</c:v>
                </c:pt>
                <c:pt idx="6">
                  <c:v>Шейка матки</c:v>
                </c:pt>
                <c:pt idx="7">
                  <c:v>Молочная железа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16.0</c:v>
                </c:pt>
                <c:pt idx="1">
                  <c:v>21.0</c:v>
                </c:pt>
                <c:pt idx="2">
                  <c:v>33.0</c:v>
                </c:pt>
                <c:pt idx="3">
                  <c:v>65.0</c:v>
                </c:pt>
                <c:pt idx="4">
                  <c:v>65.0</c:v>
                </c:pt>
                <c:pt idx="5">
                  <c:v>100.0</c:v>
                </c:pt>
                <c:pt idx="6">
                  <c:v>75.0</c:v>
                </c:pt>
                <c:pt idx="7">
                  <c:v>89.0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Беларусь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50000">
                  <a:srgbClr val="C00000"/>
                </a:gs>
                <a:gs pos="100000">
                  <a:srgbClr val="0F6FC6"/>
                </a:gs>
              </a:gsLst>
              <a:lin ang="5400000" scaled="0"/>
            </a:gra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54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67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Легкое</c:v>
                </c:pt>
                <c:pt idx="1">
                  <c:v>Желудок</c:v>
                </c:pt>
                <c:pt idx="2">
                  <c:v>Головной мозг</c:v>
                </c:pt>
                <c:pt idx="3">
                  <c:v>Ободочная кишка</c:v>
                </c:pt>
                <c:pt idx="4">
                  <c:v>Прямая кишка</c:v>
                </c:pt>
                <c:pt idx="5">
                  <c:v>Простата</c:v>
                </c:pt>
                <c:pt idx="6">
                  <c:v>Шейка матки</c:v>
                </c:pt>
                <c:pt idx="7">
                  <c:v>Молочная железа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15.0</c:v>
                </c:pt>
                <c:pt idx="1">
                  <c:v>22.0</c:v>
                </c:pt>
                <c:pt idx="2">
                  <c:v>30.0</c:v>
                </c:pt>
                <c:pt idx="3">
                  <c:v>40.0</c:v>
                </c:pt>
                <c:pt idx="4">
                  <c:v>36.0</c:v>
                </c:pt>
                <c:pt idx="5">
                  <c:v>54.0</c:v>
                </c:pt>
                <c:pt idx="6">
                  <c:v>61.0</c:v>
                </c:pt>
                <c:pt idx="7">
                  <c:v>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722456"/>
        <c:axId val="-2096630968"/>
      </c:barChart>
      <c:catAx>
        <c:axId val="-2096722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96630968"/>
        <c:crosses val="autoZero"/>
        <c:auto val="1"/>
        <c:lblAlgn val="ctr"/>
        <c:lblOffset val="100"/>
        <c:noMultiLvlLbl val="0"/>
      </c:catAx>
      <c:valAx>
        <c:axId val="-2096630968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96722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773438433908"/>
          <c:y val="0.180271614403309"/>
          <c:w val="0.855663539216519"/>
          <c:h val="0.497633594416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США (SEER)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Легкое</c:v>
                </c:pt>
                <c:pt idx="1">
                  <c:v>Желудок</c:v>
                </c:pt>
                <c:pt idx="2">
                  <c:v>Головной мозг</c:v>
                </c:pt>
                <c:pt idx="3">
                  <c:v>Ободочная кишка</c:v>
                </c:pt>
                <c:pt idx="4">
                  <c:v>Прямая кишка</c:v>
                </c:pt>
                <c:pt idx="5">
                  <c:v>Простата</c:v>
                </c:pt>
                <c:pt idx="6">
                  <c:v>Шейка матки</c:v>
                </c:pt>
                <c:pt idx="7">
                  <c:v>Молочная железа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16.0</c:v>
                </c:pt>
                <c:pt idx="1">
                  <c:v>21.0</c:v>
                </c:pt>
                <c:pt idx="2">
                  <c:v>33.0</c:v>
                </c:pt>
                <c:pt idx="3">
                  <c:v>65.0</c:v>
                </c:pt>
                <c:pt idx="4">
                  <c:v>65.0</c:v>
                </c:pt>
                <c:pt idx="5">
                  <c:v>100.0</c:v>
                </c:pt>
                <c:pt idx="6">
                  <c:v>75.0</c:v>
                </c:pt>
                <c:pt idx="7">
                  <c:v>89.0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Беларусь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Легкое</c:v>
                </c:pt>
                <c:pt idx="1">
                  <c:v>Желудок</c:v>
                </c:pt>
                <c:pt idx="2">
                  <c:v>Головной мозг</c:v>
                </c:pt>
                <c:pt idx="3">
                  <c:v>Ободочная кишка</c:v>
                </c:pt>
                <c:pt idx="4">
                  <c:v>Прямая кишка</c:v>
                </c:pt>
                <c:pt idx="5">
                  <c:v>Простата</c:v>
                </c:pt>
                <c:pt idx="6">
                  <c:v>Шейка матки</c:v>
                </c:pt>
                <c:pt idx="7">
                  <c:v>Молочная железа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15.0</c:v>
                </c:pt>
                <c:pt idx="1">
                  <c:v>22.0</c:v>
                </c:pt>
                <c:pt idx="2">
                  <c:v>30.0</c:v>
                </c:pt>
                <c:pt idx="3">
                  <c:v>40.0</c:v>
                </c:pt>
                <c:pt idx="4">
                  <c:v>36.0</c:v>
                </c:pt>
                <c:pt idx="5">
                  <c:v>54.0</c:v>
                </c:pt>
                <c:pt idx="6">
                  <c:v>61.0</c:v>
                </c:pt>
                <c:pt idx="7">
                  <c:v>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0646952"/>
        <c:axId val="-2120817032"/>
      </c:barChart>
      <c:catAx>
        <c:axId val="-2070646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0817032"/>
        <c:crosses val="autoZero"/>
        <c:auto val="1"/>
        <c:lblAlgn val="ctr"/>
        <c:lblOffset val="100"/>
        <c:noMultiLvlLbl val="0"/>
      </c:catAx>
      <c:valAx>
        <c:axId val="-2120817032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706469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0.118444230941004"/>
          <c:y val="0.0395740326379482"/>
          <c:w val="0.531361971728961"/>
          <c:h val="0.08847298823222"/>
        </c:manualLayout>
      </c:layout>
      <c:overlay val="0"/>
      <c:spPr>
        <a:solidFill>
          <a:schemeClr val="bg1">
            <a:lumMod val="75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773438433908"/>
          <c:y val="0.180271614403309"/>
          <c:w val="0.855663539216519"/>
          <c:h val="0.497633594416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США (SEER)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Легкое</c:v>
                </c:pt>
                <c:pt idx="1">
                  <c:v>Желудок</c:v>
                </c:pt>
                <c:pt idx="2">
                  <c:v>Головной мозг</c:v>
                </c:pt>
                <c:pt idx="3">
                  <c:v>Ободочная кишка</c:v>
                </c:pt>
                <c:pt idx="4">
                  <c:v>Прямая кишка</c:v>
                </c:pt>
                <c:pt idx="5">
                  <c:v>Простата</c:v>
                </c:pt>
                <c:pt idx="6">
                  <c:v>Шейка матки</c:v>
                </c:pt>
                <c:pt idx="7">
                  <c:v>Молочная железа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16.0</c:v>
                </c:pt>
                <c:pt idx="1">
                  <c:v>21.0</c:v>
                </c:pt>
                <c:pt idx="2">
                  <c:v>33.0</c:v>
                </c:pt>
                <c:pt idx="3">
                  <c:v>65.0</c:v>
                </c:pt>
                <c:pt idx="4">
                  <c:v>65.0</c:v>
                </c:pt>
                <c:pt idx="5">
                  <c:v>100.0</c:v>
                </c:pt>
                <c:pt idx="6">
                  <c:v>75.0</c:v>
                </c:pt>
                <c:pt idx="7">
                  <c:v>89.0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Беларусь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Легкое</c:v>
                </c:pt>
                <c:pt idx="1">
                  <c:v>Желудок</c:v>
                </c:pt>
                <c:pt idx="2">
                  <c:v>Головной мозг</c:v>
                </c:pt>
                <c:pt idx="3">
                  <c:v>Ободочная кишка</c:v>
                </c:pt>
                <c:pt idx="4">
                  <c:v>Прямая кишка</c:v>
                </c:pt>
                <c:pt idx="5">
                  <c:v>Простата</c:v>
                </c:pt>
                <c:pt idx="6">
                  <c:v>Шейка матки</c:v>
                </c:pt>
                <c:pt idx="7">
                  <c:v>Молочная железа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15.0</c:v>
                </c:pt>
                <c:pt idx="1">
                  <c:v>22.0</c:v>
                </c:pt>
                <c:pt idx="2">
                  <c:v>30.0</c:v>
                </c:pt>
                <c:pt idx="3">
                  <c:v>40.0</c:v>
                </c:pt>
                <c:pt idx="4">
                  <c:v>36.0</c:v>
                </c:pt>
                <c:pt idx="5">
                  <c:v>54.0</c:v>
                </c:pt>
                <c:pt idx="6">
                  <c:v>61.0</c:v>
                </c:pt>
                <c:pt idx="7">
                  <c:v>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179624"/>
        <c:axId val="-2096491160"/>
      </c:barChart>
      <c:catAx>
        <c:axId val="-2096179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96491160"/>
        <c:crosses val="autoZero"/>
        <c:auto val="1"/>
        <c:lblAlgn val="ctr"/>
        <c:lblOffset val="100"/>
        <c:noMultiLvlLbl val="0"/>
      </c:catAx>
      <c:valAx>
        <c:axId val="-2096491160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96179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0.04225</cdr:x>
      <cdr:y>0.68333</cdr:y>
    </cdr:from>
    <cdr:to>
      <cdr:x>0.41339</cdr:x>
      <cdr:y>0.94701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282" y="2928958"/>
          <a:ext cx="1882458" cy="1130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Пенсионный </a:t>
          </a:r>
        </a:p>
        <a:p xmlns:a="http://schemas.openxmlformats.org/drawingml/2006/main">
          <a:pPr algn="ctr"/>
          <a:r>
            <a:rPr lang="ru-RU" sz="2000" b="1" dirty="0" smtClean="0"/>
            <a:t>возраст</a:t>
          </a:r>
        </a:p>
        <a:p xmlns:a="http://schemas.openxmlformats.org/drawingml/2006/main">
          <a:pPr algn="ctr"/>
          <a:r>
            <a:rPr lang="ru-RU" sz="2000" b="1" dirty="0" smtClean="0"/>
            <a:t>69%</a:t>
          </a:r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0.7619</cdr:x>
      <cdr:y>0.21795</cdr:y>
    </cdr:from>
    <cdr:to>
      <cdr:x>0.84921</cdr:x>
      <cdr:y>0.28423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6858016" y="1214470"/>
          <a:ext cx="78581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C00000"/>
              </a:solidFill>
            </a:rPr>
            <a:t>-19%</a:t>
          </a:r>
          <a:endParaRPr lang="ru-RU" b="1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0.7619</cdr:x>
      <cdr:y>0.21795</cdr:y>
    </cdr:from>
    <cdr:to>
      <cdr:x>0.84921</cdr:x>
      <cdr:y>0.28423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6858016" y="1214470"/>
          <a:ext cx="78581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C00000"/>
              </a:solidFill>
            </a:rPr>
            <a:t>-19%</a:t>
          </a:r>
          <a:endParaRPr lang="ru-RU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0.11904</cdr:x>
      <cdr:y>0.16667</cdr:y>
    </cdr:from>
    <cdr:to>
      <cdr:x>0.43651</cdr:x>
      <cdr:y>0.4359</cdr:y>
    </cdr:to>
    <cdr:grpSp>
      <cdr:nvGrpSpPr>
        <cdr:cNvPr id="7" name="Группа 6"/>
        <cdr:cNvGrpSpPr/>
      </cdr:nvGrpSpPr>
      <cdr:grpSpPr>
        <a:xfrm xmlns:a="http://schemas.openxmlformats.org/drawingml/2006/main">
          <a:off x="1071498" y="928713"/>
          <a:ext cx="2857597" cy="1500193"/>
          <a:chOff x="1071498" y="928713"/>
          <a:chExt cx="2857597" cy="1500193"/>
        </a:xfrm>
      </cdr:grpSpPr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1071498" y="928713"/>
            <a:ext cx="2857507" cy="1214453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25400" cap="flat" cmpd="sng" algn="ctr">
            <a:solidFill>
              <a:srgbClr val="8064A2"/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4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ru-RU" sz="1400" b="1" dirty="0" smtClean="0"/>
              <a:t>Нет резерва для улучшения результатов</a:t>
            </a:r>
          </a:p>
          <a:p xmlns:a="http://schemas.openxmlformats.org/drawingml/2006/main">
            <a:pPr algn="ctr"/>
            <a:r>
              <a:rPr lang="ru-RU" sz="1400" b="1" dirty="0" smtClean="0"/>
              <a:t>Концентрировать усилия на первичной профилактике (если возможно)</a:t>
            </a:r>
            <a:endParaRPr lang="ru-RU" sz="1400" b="1" dirty="0"/>
          </a:p>
        </cdr:txBody>
      </cdr:sp>
      <cdr:sp macro="" textlink="">
        <cdr:nvSpPr>
          <cdr:cNvPr id="4" name="Правая круглая скобка 3"/>
          <cdr:cNvSpPr/>
        </cdr:nvSpPr>
        <cdr:spPr>
          <a:xfrm xmlns:a="http://schemas.openxmlformats.org/drawingml/2006/main" rot="16200000">
            <a:off x="2428878" y="928690"/>
            <a:ext cx="214305" cy="2786128"/>
          </a:xfrm>
          <a:prstGeom xmlns:a="http://schemas.openxmlformats.org/drawingml/2006/main" prst="rightBracket">
            <a:avLst/>
          </a:prstGeom>
          <a:noFill xmlns:a="http://schemas.openxmlformats.org/drawingml/2006/main"/>
          <a:ln xmlns:a="http://schemas.openxmlformats.org/drawingml/2006/main" w="38100" cap="flat" cmpd="sng" algn="ctr">
            <a:solidFill>
              <a:srgbClr val="4F81BD"/>
            </a:solidFill>
            <a:prstDash val="solid"/>
          </a:ln>
          <a:effectLst xmlns:a="http://schemas.openxmlformats.org/drawingml/2006/main">
            <a:outerShdw blurRad="40000" dist="23000" dir="5400000" rotWithShape="0">
              <a:srgbClr val="000000">
                <a:alpha val="35000"/>
              </a:srgbClr>
            </a:outerShdw>
          </a:effectLst>
        </cdr:spPr>
        <cdr:style>
          <a:lnRef xmlns:a="http://schemas.openxmlformats.org/drawingml/2006/main" idx="3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ru-RU"/>
          </a:p>
        </cdr:txBody>
      </cdr:sp>
    </cdr:grpSp>
  </cdr:relSizeAnchor>
  <cdr:relSizeAnchor xmlns:cdr="http://schemas.openxmlformats.org/drawingml/2006/chartDrawing">
    <cdr:from>
      <cdr:x>0.46032</cdr:x>
      <cdr:y>0.02565</cdr:y>
    </cdr:from>
    <cdr:to>
      <cdr:x>0.97619</cdr:x>
      <cdr:y>0.12821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143372" y="142900"/>
          <a:ext cx="4643470" cy="57150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8064A2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/>
            <a:t>Есть резерв для улучшения результатов</a:t>
          </a:r>
        </a:p>
        <a:p xmlns:a="http://schemas.openxmlformats.org/drawingml/2006/main">
          <a:pPr algn="ctr"/>
          <a:r>
            <a:rPr lang="ru-RU" sz="1400" b="1" dirty="0" smtClean="0"/>
            <a:t>Проблемы в ранней диагностике и </a:t>
          </a:r>
          <a:r>
            <a:rPr lang="en-US" sz="1400" b="1" dirty="0" smtClean="0"/>
            <a:t>/ </a:t>
          </a:r>
          <a:r>
            <a:rPr lang="ru-RU" sz="1400" b="1" dirty="0" smtClean="0"/>
            <a:t>или лечении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0.45238</cdr:x>
      <cdr:y>0.15385</cdr:y>
    </cdr:from>
    <cdr:to>
      <cdr:x>0.94296</cdr:x>
      <cdr:y>0.17198</cdr:y>
    </cdr:to>
    <cdr:sp macro="" textlink="">
      <cdr:nvSpPr>
        <cdr:cNvPr id="6" name="Правая круглая скобка 5"/>
        <cdr:cNvSpPr/>
      </cdr:nvSpPr>
      <cdr:spPr>
        <a:xfrm xmlns:a="http://schemas.openxmlformats.org/drawingml/2006/main" rot="16200000">
          <a:off x="6229338" y="-1300124"/>
          <a:ext cx="100997" cy="4415805"/>
        </a:xfrm>
        <a:prstGeom xmlns:a="http://schemas.openxmlformats.org/drawingml/2006/main" prst="rightBracket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C0504D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8560-D86B-407D-8300-F38AD00A1BFA}" type="datetimeFigureOut">
              <a:rPr lang="ru-RU" smtClean="0"/>
              <a:t>2/3/13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A9BC-616E-4DB6-A013-E0C0BBC9B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6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70D4-BF9E-424A-B573-C04DBC55C3D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83394-4A44-4118-AD69-E6AF50AAA47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6C596-52E5-4BCC-A8BD-57E860E64FB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5875" y="793750"/>
            <a:ext cx="4283075" cy="3211513"/>
          </a:xfrm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47173"/>
            <a:ext cx="5030787" cy="3847731"/>
          </a:xfrm>
          <a:noFill/>
          <a:ln/>
        </p:spPr>
        <p:txBody>
          <a:bodyPr lIns="91945" tIns="46779" rIns="91945" bIns="46779"/>
          <a:lstStyle/>
          <a:p>
            <a:pPr defTabSz="884238"/>
            <a:r>
              <a:rPr lang="en-US" dirty="0" smtClean="0"/>
              <a:t>Norway and our neighbor in the north Finland had in the beginning of the 60’s approximately the same incidence.</a:t>
            </a:r>
          </a:p>
          <a:p>
            <a:pPr defTabSz="884238"/>
            <a:endParaRPr lang="en-US" dirty="0" smtClean="0"/>
          </a:p>
          <a:p>
            <a:pPr defTabSz="884238"/>
            <a:r>
              <a:rPr lang="en-US" dirty="0" smtClean="0"/>
              <a:t> the difference in these to curves, shows the result in 2 attitudes, Finland with organized screening since 1970, and Norway with unorganized screening in the same period.</a:t>
            </a:r>
          </a:p>
          <a:p>
            <a:pPr defTabSz="884238"/>
            <a:r>
              <a:rPr lang="en-US" dirty="0" smtClean="0"/>
              <a:t>And the reason is not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0452E-7A05-414C-85C3-ABB94D9CF79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57BAE-04D8-4C21-BE0F-41EB388FBC4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106F74-E538-49CC-AAFB-952711C58896}" type="datetimeFigureOut">
              <a:rPr lang="ru-RU" smtClean="0"/>
              <a:t>2/3/13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F7BF7C-30A0-4C10-8E4C-9D79755F01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06F74-E538-49CC-AAFB-952711C58896}" type="datetimeFigureOut">
              <a:rPr lang="ru-RU" smtClean="0"/>
              <a:t>2/3/13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7BF7C-30A0-4C10-8E4C-9D79755F01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06F74-E538-49CC-AAFB-952711C58896}" type="datetimeFigureOut">
              <a:rPr lang="ru-RU" smtClean="0"/>
              <a:t>2/3/13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7BF7C-30A0-4C10-8E4C-9D79755F01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41BF1-85B0-4905-A559-1CA816989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06F74-E538-49CC-AAFB-952711C58896}" type="datetimeFigureOut">
              <a:rPr lang="ru-RU" smtClean="0"/>
              <a:t>2/3/13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7BF7C-30A0-4C10-8E4C-9D79755F01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06F74-E538-49CC-AAFB-952711C58896}" type="datetimeFigureOut">
              <a:rPr lang="ru-RU" smtClean="0"/>
              <a:t>2/3/13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7BF7C-30A0-4C10-8E4C-9D79755F01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06F74-E538-49CC-AAFB-952711C58896}" type="datetimeFigureOut">
              <a:rPr lang="ru-RU" smtClean="0"/>
              <a:t>2/3/13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7BF7C-30A0-4C10-8E4C-9D79755F01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06F74-E538-49CC-AAFB-952711C58896}" type="datetimeFigureOut">
              <a:rPr lang="ru-RU" smtClean="0"/>
              <a:t>2/3/13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7BF7C-30A0-4C10-8E4C-9D79755F01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06F74-E538-49CC-AAFB-952711C58896}" type="datetimeFigureOut">
              <a:rPr lang="ru-RU" smtClean="0"/>
              <a:t>2/3/13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7BF7C-30A0-4C10-8E4C-9D79755F011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06F74-E538-49CC-AAFB-952711C58896}" type="datetimeFigureOut">
              <a:rPr lang="ru-RU" smtClean="0"/>
              <a:t>2/3/13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7BF7C-30A0-4C10-8E4C-9D79755F01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106F74-E538-49CC-AAFB-952711C58896}" type="datetimeFigureOut">
              <a:rPr lang="ru-RU" smtClean="0"/>
              <a:t>2/3/13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7BF7C-30A0-4C10-8E4C-9D79755F01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106F74-E538-49CC-AAFB-952711C58896}" type="datetimeFigureOut">
              <a:rPr lang="ru-RU" smtClean="0"/>
              <a:t>2/3/13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F7BF7C-30A0-4C10-8E4C-9D79755F011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106F74-E538-49CC-AAFB-952711C58896}" type="datetimeFigureOut">
              <a:rPr lang="ru-RU" smtClean="0"/>
              <a:t>2/3/13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3F7BF7C-30A0-4C10-8E4C-9D79755F01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7772400" cy="3929090"/>
          </a:xfrm>
        </p:spPr>
        <p:txBody>
          <a:bodyPr>
            <a:noAutofit/>
          </a:bodyPr>
          <a:lstStyle/>
          <a:p>
            <a:r>
              <a:rPr lang="ru-RU" dirty="0" smtClean="0"/>
              <a:t>Проблемы и перспективы повышения доступности и качества оказания онкологической помощи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786454"/>
            <a:ext cx="8715436" cy="98539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Главный врач Минского городского клинического онкологического диспансера.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Главный внештатный онколог г.Минска – к.м.н. Караник В.С.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1285836"/>
          <a:ext cx="900115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59978" y="6550223"/>
            <a:ext cx="2984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Отдел эпидемиологии рака,</a:t>
            </a:r>
            <a:r>
              <a:rPr lang="en-US" sz="1400" i="1" dirty="0" smtClean="0"/>
              <a:t>20</a:t>
            </a:r>
            <a:r>
              <a:rPr lang="ru-RU" sz="1400" i="1" dirty="0" smtClean="0"/>
              <a:t>08</a:t>
            </a:r>
            <a:endParaRPr lang="ru-RU" sz="1400" i="1" dirty="0"/>
          </a:p>
        </p:txBody>
      </p:sp>
      <p:pic>
        <p:nvPicPr>
          <p:cNvPr id="6" name="Picture 6" descr="логотип прозрачны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571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4414" y="407194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-6%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385762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+5%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364331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-9%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278605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-39%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285749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-45%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0" y="221455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-54%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8148" y="214311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-25%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15286" cy="946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Пятилетняя выживаемость в Беларуси и США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4697427"/>
          </a:xfrm>
        </p:spPr>
        <p:txBody>
          <a:bodyPr>
            <a:normAutofit lnSpcReduction="10000"/>
          </a:bodyPr>
          <a:lstStyle/>
          <a:p>
            <a:r>
              <a:rPr lang="ru-RU" sz="3400" dirty="0" smtClean="0"/>
              <a:t>Выполнено исследований крови на ПСА у 7884 пациентов.</a:t>
            </a:r>
          </a:p>
          <a:p>
            <a:r>
              <a:rPr lang="ru-RU" sz="3400" dirty="0" smtClean="0"/>
              <a:t>Количество пациентов с повышенным уровнем ПСА – 505 (6,4%)</a:t>
            </a:r>
          </a:p>
          <a:p>
            <a:r>
              <a:rPr lang="ru-RU" sz="3400" dirty="0" smtClean="0"/>
              <a:t>Выполнено биопсий простаты – 378 (74,9%)</a:t>
            </a:r>
          </a:p>
          <a:p>
            <a:r>
              <a:rPr lang="ru-RU" sz="3400" b="1" dirty="0" smtClean="0">
                <a:solidFill>
                  <a:srgbClr val="FF0000"/>
                </a:solidFill>
              </a:rPr>
              <a:t>Выявлено случаев рака предстательной железы – 249 (27,1%) или 1,2% обследованных.</a:t>
            </a:r>
            <a:endParaRPr lang="ru-RU" sz="3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1430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effectLst/>
              </a:rPr>
              <a:t>Сведения о  результатах </a:t>
            </a:r>
            <a:r>
              <a:rPr lang="ru-RU" sz="2800" b="1" dirty="0" err="1" smtClean="0">
                <a:solidFill>
                  <a:schemeClr val="accent5"/>
                </a:solidFill>
                <a:effectLst/>
              </a:rPr>
              <a:t>пилотного</a:t>
            </a:r>
            <a:r>
              <a:rPr lang="ru-RU" sz="2800" b="1" dirty="0" smtClean="0">
                <a:solidFill>
                  <a:schemeClr val="accent5"/>
                </a:solidFill>
                <a:effectLst/>
              </a:rPr>
              <a:t> проекта скрининга рака предстательной железы в Первомайском районе г.Минска</a:t>
            </a:r>
            <a:endParaRPr lang="ru-RU" sz="2800" b="1" dirty="0">
              <a:solidFill>
                <a:schemeClr val="accent5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Содержимое 5"/>
          <p:cNvGraphicFramePr>
            <a:graphicFrameLocks noGrp="1"/>
          </p:cNvGraphicFramePr>
          <p:nvPr>
            <p:ph idx="1"/>
          </p:nvPr>
        </p:nvGraphicFramePr>
        <p:xfrm>
          <a:off x="369888" y="1249363"/>
          <a:ext cx="8370887" cy="48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5" imgW="9801218" imgH="5648489" progId="Excel.Sheet.8">
                  <p:embed/>
                </p:oleObj>
              </mc:Choice>
              <mc:Fallback>
                <p:oleObj name="Worksheet" r:id="rId5" imgW="9801218" imgH="5648489" progId="Excel.Shee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1249363"/>
                        <a:ext cx="8370887" cy="483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01080" cy="100013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effectLst/>
              </a:rPr>
              <a:t>Экономическая составляющая скрининга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7312" tIns="44450" rIns="87312" bIns="44450" anchor="t">
            <a:normAutofit fontScale="90000"/>
          </a:bodyPr>
          <a:lstStyle/>
          <a:p>
            <a:pPr defTabSz="866775" eaLnBrk="1" hangingPunct="1"/>
            <a:r>
              <a:rPr lang="nb-NO" sz="3600" b="1" smtClean="0">
                <a:solidFill>
                  <a:srgbClr val="000066"/>
                </a:solidFill>
              </a:rPr>
              <a:t>Incidence of CC, Finland and Norway</a:t>
            </a:r>
            <a:br>
              <a:rPr lang="nb-NO" sz="3600" b="1" smtClean="0">
                <a:solidFill>
                  <a:srgbClr val="000066"/>
                </a:solidFill>
              </a:rPr>
            </a:br>
            <a:r>
              <a:rPr lang="nb-NO" sz="3600" b="1" smtClean="0">
                <a:solidFill>
                  <a:srgbClr val="000066"/>
                </a:solidFill>
              </a:rPr>
              <a:t>1963-1993</a:t>
            </a:r>
            <a:endParaRPr lang="en-US" sz="3600" b="1" smtClean="0">
              <a:solidFill>
                <a:srgbClr val="000066"/>
              </a:solidFill>
            </a:endParaRPr>
          </a:p>
        </p:txBody>
      </p:sp>
      <p:graphicFrame>
        <p:nvGraphicFramePr>
          <p:cNvPr id="5122" name="Object 2"/>
          <p:cNvGraphicFramePr>
            <a:graphicFrameLocks noGrp="1"/>
          </p:cNvGraphicFramePr>
          <p:nvPr>
            <p:ph type="chart" idx="1"/>
          </p:nvPr>
        </p:nvGraphicFramePr>
        <p:xfrm>
          <a:off x="457200" y="1755775"/>
          <a:ext cx="6645520" cy="419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hart" r:id="rId4" imgW="6715221" imgH="4429161" progId="MSGraph.Chart.8">
                  <p:embed followColorScheme="full"/>
                </p:oleObj>
              </mc:Choice>
              <mc:Fallback>
                <p:oleObj name="Chart" r:id="rId4" imgW="6715221" imgH="4429161" progId="MSGraph.Chart.8">
                  <p:embed followColorScheme="full"/>
                  <p:pic>
                    <p:nvPicPr>
                      <p:cNvPr id="0" name="Picture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5775"/>
                        <a:ext cx="6645520" cy="419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/>
          </p:cNvGraphicFramePr>
          <p:nvPr/>
        </p:nvGraphicFramePr>
        <p:xfrm>
          <a:off x="7033846" y="4495800"/>
          <a:ext cx="546589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Utklipp" r:id="rId6" imgW="2873375" imgH="1920875" progId="">
                  <p:embed/>
                </p:oleObj>
              </mc:Choice>
              <mc:Fallback>
                <p:oleObj name="Utklipp" r:id="rId6" imgW="2873375" imgH="1920875" progId="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3846" y="4495800"/>
                        <a:ext cx="546589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/>
          <p:cNvGraphicFramePr>
            <a:graphicFrameLocks/>
          </p:cNvGraphicFramePr>
          <p:nvPr/>
        </p:nvGraphicFramePr>
        <p:xfrm>
          <a:off x="7032381" y="3048001"/>
          <a:ext cx="54512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Utklipp" r:id="rId8" imgW="2903538" imgH="1920875" progId="">
                  <p:embed/>
                </p:oleObj>
              </mc:Choice>
              <mc:Fallback>
                <p:oleObj name="Utklipp" r:id="rId8" imgW="2903538" imgH="1920875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381" y="3048001"/>
                        <a:ext cx="54512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039459" y="1484314"/>
            <a:ext cx="4104542" cy="1077218"/>
          </a:xfrm>
          <a:prstGeom prst="wedgeRectCallout">
            <a:avLst>
              <a:gd name="adj1" fmla="val -28412"/>
              <a:gd name="adj2" fmla="val 7557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1600" dirty="0" smtClean="0"/>
              <a:t>В Норвегии</a:t>
            </a:r>
            <a:r>
              <a:rPr lang="en-US" sz="1600" dirty="0" smtClean="0"/>
              <a:t> </a:t>
            </a:r>
            <a:r>
              <a:rPr lang="ru-RU" sz="1600" dirty="0"/>
              <a:t>было </a:t>
            </a:r>
            <a:r>
              <a:rPr lang="ru-RU" sz="1600" dirty="0" smtClean="0"/>
              <a:t>сделано такое же количество мазков</a:t>
            </a:r>
            <a:r>
              <a:rPr lang="en-US" sz="1600" dirty="0" smtClean="0"/>
              <a:t>,</a:t>
            </a:r>
            <a:r>
              <a:rPr lang="ru-RU" sz="1600" dirty="0" smtClean="0"/>
              <a:t> сколько и в Финляндии, но не было никакой централизованной системы вызова</a:t>
            </a:r>
            <a:r>
              <a:rPr lang="en-US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Межведомственное взаимодействие, направленное на активизацию работы по профилактике злокачественных новообразований                                                                                                                                   </a:t>
            </a:r>
          </a:p>
          <a:p>
            <a:r>
              <a:rPr lang="ru-RU" dirty="0" smtClean="0"/>
              <a:t>Продолжение совершенствования материально-технической базы онкологической службы, внедрение новых высокотехнологичных методик лечения.</a:t>
            </a:r>
          </a:p>
          <a:p>
            <a:r>
              <a:rPr lang="ru-RU" dirty="0" smtClean="0"/>
              <a:t>Разработка </a:t>
            </a:r>
            <a:r>
              <a:rPr lang="ru-RU" dirty="0" err="1" smtClean="0"/>
              <a:t>пилотных</a:t>
            </a:r>
            <a:r>
              <a:rPr lang="ru-RU" dirty="0" smtClean="0"/>
              <a:t> проектов скрининга опухолей основных локализаций.</a:t>
            </a:r>
          </a:p>
          <a:p>
            <a:r>
              <a:rPr lang="ru-RU" dirty="0" smtClean="0"/>
              <a:t>Продолжение исследований, направленных на определение оптимальных показаний к назначению </a:t>
            </a:r>
            <a:r>
              <a:rPr lang="ru-RU" dirty="0" err="1" smtClean="0"/>
              <a:t>таргентной</a:t>
            </a:r>
            <a:r>
              <a:rPr lang="ru-RU" dirty="0" smtClean="0"/>
              <a:t> терапии.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пути повышения эффективности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914400" y="1071563"/>
            <a:ext cx="7772400" cy="52847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b="1" i="1" dirty="0" smtClean="0"/>
              <a:t>	</a:t>
            </a:r>
            <a:r>
              <a:rPr lang="ru-RU" sz="3600" b="1" i="1" dirty="0" smtClean="0"/>
              <a:t>« Мы все ведем войну. Это война против смерти. Если мы  ничего не сделаем, то  окажемся  сметены с лица земли».</a:t>
            </a:r>
            <a:endParaRPr lang="ru-RU" sz="36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ru-RU" b="1" i="1" dirty="0" smtClean="0"/>
              <a:t>				Доктор Уорд Дин (Флорида, США) 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99616"/>
            <a:ext cx="8501122" cy="27152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iv-ra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0"/>
            <a:ext cx="12132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4347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Примерно каждые 30 минут в Республике Беларусь от злокачественного новообразования умирает 1 пациент!!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ru-RU" dirty="0" smtClean="0"/>
              <a:t>Актуальность проблемы: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714488"/>
            <a:ext cx="4186238" cy="47403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3200" dirty="0" smtClean="0"/>
              <a:t>Рак чаще выявляется в старшей возрастной группе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dirty="0" smtClean="0"/>
              <a:t>Численность населения пожилого и старческого возраста Беларуси</a:t>
            </a:r>
            <a:r>
              <a:rPr lang="en-US" dirty="0" smtClean="0"/>
              <a:t> </a:t>
            </a:r>
            <a:r>
              <a:rPr lang="ru-RU" dirty="0" smtClean="0"/>
              <a:t>постоянно увеличивается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dirty="0" smtClean="0"/>
              <a:t>к 2027г. прогнозируется ее увеличение на 24%.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3200" dirty="0" smtClean="0"/>
              <a:t>Это приведет к значительному росту числа новых случаев рака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67494"/>
            <a:ext cx="7686700" cy="1399032"/>
          </a:xfrm>
        </p:spPr>
        <p:txBody>
          <a:bodyPr>
            <a:normAutofit/>
          </a:bodyPr>
          <a:lstStyle/>
          <a:p>
            <a:pPr marL="0"/>
            <a:r>
              <a:rPr lang="ru-RU" dirty="0" smtClean="0"/>
              <a:t>Прогноз динамики заболеваемости раком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2285992"/>
          <a:ext cx="507209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428860" y="2357430"/>
            <a:ext cx="1882428" cy="6781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err="1" smtClean="0"/>
              <a:t>Допенсионный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возраст</a:t>
            </a:r>
          </a:p>
          <a:p>
            <a:pPr algn="ctr"/>
            <a:r>
              <a:rPr lang="ru-RU" sz="2000" b="1" dirty="0" smtClean="0"/>
              <a:t>31%</a:t>
            </a:r>
            <a:endParaRPr lang="ru-RU" sz="20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00813" y="6519863"/>
            <a:ext cx="26336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0" dirty="0"/>
              <a:t>Данные </a:t>
            </a:r>
            <a:r>
              <a:rPr lang="ru-RU" sz="1200" b="0" dirty="0" err="1"/>
              <a:t>канцер-регистра</a:t>
            </a:r>
            <a:r>
              <a:rPr lang="ru-RU" sz="1200" b="0" dirty="0"/>
              <a:t> РБ, 2010</a:t>
            </a:r>
          </a:p>
        </p:txBody>
      </p:sp>
      <p:pic>
        <p:nvPicPr>
          <p:cNvPr id="7" name="Picture 6" descr="логотип прозрачны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571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14488"/>
          <a:ext cx="9144000" cy="514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динамики заболеваемости злокачественными новообразованиями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2330" y="1571612"/>
            <a:ext cx="178595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78 800 новых случаев </a:t>
            </a:r>
            <a:r>
              <a:rPr lang="en-US" dirty="0" smtClean="0"/>
              <a:t>/ 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(+86%)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3143248"/>
            <a:ext cx="178595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42 000 новых случаев </a:t>
            </a:r>
            <a:r>
              <a:rPr lang="en-US" dirty="0" smtClean="0"/>
              <a:t>/ </a:t>
            </a:r>
            <a:r>
              <a:rPr lang="ru-RU" dirty="0" smtClean="0"/>
              <a:t>год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5357818" y="4929198"/>
            <a:ext cx="1857388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логотип прозрачны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571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/>
              </a:rPr>
              <a:t>Мероприятия по снижению смертности от онкологических заболеваний: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1748" name="Диаграмма 3"/>
          <p:cNvGraphicFramePr>
            <a:graphicFrameLocks/>
          </p:cNvGraphicFramePr>
          <p:nvPr/>
        </p:nvGraphicFramePr>
        <p:xfrm>
          <a:off x="0" y="1285875"/>
          <a:ext cx="9063038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5" imgW="8743871" imgH="4238481" progId="Excel.Sheet.8">
                  <p:embed/>
                </p:oleObj>
              </mc:Choice>
              <mc:Fallback>
                <p:oleObj name="Worksheet" r:id="rId5" imgW="8743871" imgH="4238481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85875"/>
                        <a:ext cx="9063038" cy="439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4290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dirty="0" smtClean="0"/>
              <a:t>	утверждена постановлением Совета Министров Республики Беларусь в феврале 2010 г.  15.02.2011 г.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7494"/>
            <a:ext cx="8643966" cy="2447126"/>
          </a:xfrm>
        </p:spPr>
        <p:txBody>
          <a:bodyPr>
            <a:noAutofit/>
          </a:bodyPr>
          <a:lstStyle/>
          <a:p>
            <a:pPr marL="0"/>
            <a:r>
              <a:rPr lang="ru-RU" sz="3200" b="1" dirty="0" smtClean="0"/>
              <a:t>«Государственная комплексная программа профилактики, диагностики и лечения онкологических заболеваний на 2010–2014 гг.»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400" dirty="0" smtClean="0"/>
              <a:t>Разработка мероприятий по профилактике развития злокачественных новообразований.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400" dirty="0" smtClean="0"/>
              <a:t>Повышение эффективности ранней диагностики данной патологии.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400" dirty="0" smtClean="0"/>
              <a:t>Сравнительный анализ показателей эффективности диагностики и лечения онкологических заболеваний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400" dirty="0" smtClean="0"/>
              <a:t>Поиск </a:t>
            </a:r>
            <a:r>
              <a:rPr lang="en-US" sz="2400" dirty="0" smtClean="0"/>
              <a:t>“</a:t>
            </a:r>
            <a:r>
              <a:rPr lang="ru-RU" sz="2400" dirty="0" smtClean="0"/>
              <a:t>слабых звеньев</a:t>
            </a:r>
            <a:r>
              <a:rPr lang="en-US" sz="2400" dirty="0" smtClean="0"/>
              <a:t>”</a:t>
            </a:r>
            <a:r>
              <a:rPr lang="ru-RU" sz="2400" dirty="0" smtClean="0"/>
              <a:t>, существенно отличающихся от показателей в развитых странах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ПУТИ ДОСТИЖЕНИЯ </a:t>
            </a:r>
            <a:br>
              <a:rPr lang="ru-RU" sz="3600" dirty="0" smtClean="0"/>
            </a:br>
            <a:r>
              <a:rPr lang="ru-RU" sz="3600" dirty="0" smtClean="0"/>
              <a:t>ЦЕЛЕЙ ГОСПРОГРАММЫ</a:t>
            </a:r>
            <a:endParaRPr lang="ru-RU" sz="3600" dirty="0"/>
          </a:p>
        </p:txBody>
      </p:sp>
      <p:pic>
        <p:nvPicPr>
          <p:cNvPr id="4" name="Picture 6" descr="логотип прозрачны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571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Пятилетняя выживаемость в Беларуси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ряде злокачественных новообразований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285836"/>
          <a:ext cx="900115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59978" y="6550223"/>
            <a:ext cx="2984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Отдел эпидемиологии рака,</a:t>
            </a:r>
            <a:r>
              <a:rPr lang="en-US" sz="1400" i="1" dirty="0" smtClean="0"/>
              <a:t>20</a:t>
            </a:r>
            <a:r>
              <a:rPr lang="ru-RU" sz="1400" i="1" dirty="0" smtClean="0"/>
              <a:t>08</a:t>
            </a:r>
            <a:endParaRPr lang="ru-RU" sz="1400" i="1" dirty="0"/>
          </a:p>
        </p:txBody>
      </p:sp>
      <p:pic>
        <p:nvPicPr>
          <p:cNvPr id="6" name="Picture 6" descr="логотип прозрачны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571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/>
          <p:nvPr/>
        </p:nvGrpSpPr>
        <p:grpSpPr>
          <a:xfrm>
            <a:off x="1071538" y="2786058"/>
            <a:ext cx="2571768" cy="1214446"/>
            <a:chOff x="1071538" y="2786058"/>
            <a:chExt cx="2571768" cy="1214446"/>
          </a:xfrm>
        </p:grpSpPr>
        <p:sp>
          <p:nvSpPr>
            <p:cNvPr id="18" name="Правая круглая скобка 17"/>
            <p:cNvSpPr/>
            <p:nvPr/>
          </p:nvSpPr>
          <p:spPr>
            <a:xfrm rot="16200000">
              <a:off x="2428860" y="2786058"/>
              <a:ext cx="142876" cy="2286016"/>
            </a:xfrm>
            <a:prstGeom prst="rightBracket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2786058"/>
              <a:ext cx="2571768" cy="78581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300" b="1" dirty="0" smtClean="0"/>
                <a:t>Выживаемость плохая –</a:t>
              </a:r>
            </a:p>
            <a:p>
              <a:pPr algn="ctr"/>
              <a:r>
                <a:rPr lang="ru-RU" sz="1300" b="1" dirty="0" smtClean="0"/>
                <a:t>надо прикладывать усилия в улучшение лечения?</a:t>
              </a:r>
              <a:endParaRPr lang="ru-RU" sz="1300" b="1" dirty="0"/>
            </a:p>
          </p:txBody>
        </p:sp>
      </p:grpSp>
      <p:grpSp>
        <p:nvGrpSpPr>
          <p:cNvPr id="7" name="Группа 10"/>
          <p:cNvGrpSpPr/>
          <p:nvPr/>
        </p:nvGrpSpPr>
        <p:grpSpPr>
          <a:xfrm>
            <a:off x="4071934" y="1928802"/>
            <a:ext cx="4786346" cy="1071570"/>
            <a:chOff x="4071934" y="1928802"/>
            <a:chExt cx="4786346" cy="1071570"/>
          </a:xfrm>
        </p:grpSpPr>
        <p:sp>
          <p:nvSpPr>
            <p:cNvPr id="19" name="Правая круглая скобка 18"/>
            <p:cNvSpPr/>
            <p:nvPr/>
          </p:nvSpPr>
          <p:spPr>
            <a:xfrm rot="16200000">
              <a:off x="6322231" y="607199"/>
              <a:ext cx="142876" cy="4643470"/>
            </a:xfrm>
            <a:prstGeom prst="rightBracket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071934" y="1928802"/>
              <a:ext cx="4786346" cy="57150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/>
                <a:t>Выживаемость лучше, можно уделять меньше внимания диагностике и лечению?</a:t>
              </a:r>
              <a:endParaRPr lang="ru-RU" sz="14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15286" cy="946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Пятилетняя выживаемость в Беларуси и США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285836"/>
          <a:ext cx="900115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59978" y="6550223"/>
            <a:ext cx="2984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Отдел эпидемиологии рака,</a:t>
            </a:r>
            <a:r>
              <a:rPr lang="en-US" sz="1400" i="1" dirty="0" smtClean="0"/>
              <a:t>20</a:t>
            </a:r>
            <a:r>
              <a:rPr lang="ru-RU" sz="1400" i="1" dirty="0" smtClean="0"/>
              <a:t>08</a:t>
            </a:r>
            <a:endParaRPr lang="ru-RU" sz="1400" i="1" dirty="0"/>
          </a:p>
        </p:txBody>
      </p:sp>
      <p:pic>
        <p:nvPicPr>
          <p:cNvPr id="6" name="Picture 6" descr="логотип прозрачны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571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4414" y="407194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-6%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385762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+5%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364331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-9%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278605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-39%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285749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-45%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0" y="192880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-54%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8148" y="214311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-25%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</TotalTime>
  <Words>543</Words>
  <Application>Microsoft Macintosh PowerPoint</Application>
  <PresentationFormat>On-screen Show (4:3)</PresentationFormat>
  <Paragraphs>93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Открытая</vt:lpstr>
      <vt:lpstr>Worksheet</vt:lpstr>
      <vt:lpstr>Chart</vt:lpstr>
      <vt:lpstr>Utklipp</vt:lpstr>
      <vt:lpstr>Проблемы и перспективы повышения доступности и качества оказания онкологической помощи</vt:lpstr>
      <vt:lpstr>Актуальность проблемы:</vt:lpstr>
      <vt:lpstr>Прогноз динамики заболеваемости раком</vt:lpstr>
      <vt:lpstr>Прогноз динамики заболеваемости злокачественными новообразованиями</vt:lpstr>
      <vt:lpstr>Мероприятия по снижению смертности от онкологических заболеваний:</vt:lpstr>
      <vt:lpstr>«Государственная комплексная программа профилактики, диагностики и лечения онкологических заболеваний на 2010–2014 гг.»</vt:lpstr>
      <vt:lpstr>ПУТИ ДОСТИЖЕНИЯ  ЦЕЛЕЙ ГОСПРОГРАММЫ</vt:lpstr>
      <vt:lpstr>Пятилетняя выживаемость в Беларуси при ряде злокачественных новообразований</vt:lpstr>
      <vt:lpstr>Пятилетняя выживаемость в Беларуси и США</vt:lpstr>
      <vt:lpstr>Пятилетняя выживаемость в Беларуси и США</vt:lpstr>
      <vt:lpstr>Сведения о  результатах пилотного проекта скрининга рака предстательной железы в Первомайском районе г.Минска</vt:lpstr>
      <vt:lpstr>Экономическая составляющая скрининга</vt:lpstr>
      <vt:lpstr>Incidence of CC, Finland and Norway 1963-1993</vt:lpstr>
      <vt:lpstr>Основные пути повышения эффективности</vt:lpstr>
      <vt:lpstr>PowerPoint Presentation</vt:lpstr>
      <vt:lpstr>СПАСИБО ЗА ВНИМАНИЕ!</vt:lpstr>
      <vt:lpstr>PowerPoint Presentation</vt:lpstr>
    </vt:vector>
  </TitlesOfParts>
  <Company>NIIOMR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Thor-Hp</dc:creator>
  <cp:lastModifiedBy>elections</cp:lastModifiedBy>
  <cp:revision>5</cp:revision>
  <dcterms:created xsi:type="dcterms:W3CDTF">2013-02-01T19:33:13Z</dcterms:created>
  <dcterms:modified xsi:type="dcterms:W3CDTF">2013-02-03T15:21:46Z</dcterms:modified>
</cp:coreProperties>
</file>